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2192000" cy="6858000"/>
  <p:notesSz cx="7772400" cy="10058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8" Type="http://schemas.openxmlformats.org/officeDocument/2006/relationships/slide" Target="slides/slide10.xml"/><Relationship Id="rId27" Type="http://schemas.openxmlformats.org/officeDocument/2006/relationships/slide" Target="slides/slide9.xml"/><Relationship Id="rId26" Type="http://schemas.openxmlformats.org/officeDocument/2006/relationships/slide" Target="slides/slide8.xml"/><Relationship Id="rId25" Type="http://schemas.openxmlformats.org/officeDocument/2006/relationships/slide" Target="slides/slide7.xml"/><Relationship Id="rId24" Type="http://schemas.openxmlformats.org/officeDocument/2006/relationships/slide" Target="slides/slide6.xml"/><Relationship Id="rId23" Type="http://schemas.openxmlformats.org/officeDocument/2006/relationships/slide" Target="slides/slide5.xml"/><Relationship Id="rId22" Type="http://schemas.openxmlformats.org/officeDocument/2006/relationships/slide" Target="slides/slide4.xml"/><Relationship Id="rId21" Type="http://schemas.openxmlformats.org/officeDocument/2006/relationships/slide" Target="slides/slide3.xml"/><Relationship Id="rId20" Type="http://schemas.openxmlformats.org/officeDocument/2006/relationships/slide" Target="slides/slide2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2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A7EB80-D0A6-4261-9C05-577FFF744B45}" type="slidenum">
              <a:rPr/>
            </a:fld>
            <a:endParaRPr/>
          </a:p>
        </p:txBody>
      </p:sp>
      <p:sp>
        <p:nvSpPr>
          <p:cNvPr id="3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D267768-A1F5-4A85-9C3C-1BF06AF06BCC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043708E9-C062-495C-9A78-4E932879100E}" type="slidenum">
              <a:rPr/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6FDCD467-D831-4ADA-BAF5-0917F965A19B}" type="slidenum">
              <a:rPr/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7C585127-AF1A-450B-8686-C51FC4EDECE9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8311642F-D64F-4A35-BF66-235BC9EF7513}" type="slidenum">
              <a:rPr/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7BE87E65-53A4-4053-BA34-31B3C11DB0F3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58CC8A7A-E820-4F30-8113-C7E87667EBC8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40B0D300-A77B-4922-A966-EFFC8C4C7B48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749771-778F-40F6-A2FC-27FBBDDA8233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FEDDE1-2849-4CBA-B594-9D258FA96C86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5C39F9D-A329-45ED-8332-15D6DBF7ADC2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27DB604-F7A6-434F-ADCF-846624800DDD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7075C94-F3F5-4296-889B-DB7E740264E1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C15E0E3-8CEC-4894-9B1C-092ECF426257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28E08BC-025A-4C22-BE05-84E41FAE9A02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DAD8D7B-8B7A-41CA-8A5A-4682ACAA1E83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4" Type="http://schemas.openxmlformats.org/officeDocument/2006/relationships/theme" Target="../theme/theme13.xml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4" Type="http://schemas.openxmlformats.org/officeDocument/2006/relationships/theme" Target="../theme/theme17.xml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title text </a:t>
            </a: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Seventh Outline </a:t>
            </a: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ftr" idx="1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sldNum" idx="2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7DE5A2B-D380-4688-B5AF-C8C38A64BD37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dt" idx="3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ftr" idx="28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29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5D02E25-4AB5-46B4-85FA-A51C6000C2F6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30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t">
            <a:normAutofit fontScale="71666"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t">
            <a:normAutofit fontScale="71666"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31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32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4D97D1C-F854-4F2C-B18D-B9BA3501E021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dt" idx="33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ftr" idx="34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sldNum" idx="35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FD82F8E-C2D6-4544-9DF7-0F727A4B037E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dt" idx="36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9" descr="Slate-V2-HD-compPhotoInset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913680" y="1734480"/>
            <a:ext cx="5028480" cy="409932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20" descr="Slate-V2-HD-compPhotoInset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238440" y="1734480"/>
            <a:ext cx="5028480" cy="4099320"/>
          </a:xfrm>
          <a:prstGeom prst="rect">
            <a:avLst/>
          </a:prstGeom>
          <a:ln w="0">
            <a:noFill/>
          </a:ln>
        </p:spPr>
      </p:pic>
      <p:sp>
        <p:nvSpPr>
          <p:cNvPr id="74" name="PlaceHolder 1"/>
          <p:cNvSpPr>
            <a:spLocks noGrp="1"/>
          </p:cNvSpPr>
          <p:nvPr>
            <p:ph type="ftr" idx="37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38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93F997C-644D-42D3-90BE-C5B55C98C863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39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0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1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712A574-29EF-4BAC-A30C-CD8256925910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2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2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24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20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43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44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64C4F85-5381-4ADE-967D-869B8CFC0F86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45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ftr" idx="46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47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C87D3D8-33DE-42D2-A07D-9A3705A10CF3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48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1" descr="Slate-V2-HD-vertPhotoInset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293600" y="609480"/>
            <a:ext cx="3583440" cy="520416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ftr" idx="49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ldNum" idx="50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0001F7E-2E0A-424F-8E12-1263EBF592AD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 idx="51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ftr" idx="4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5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0E41E0A-E046-436E-A2F8-24A168B58B76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6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2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24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20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5" descr="Slate-V2-HD-panoPhotoInset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013760" y="547920"/>
            <a:ext cx="10141200" cy="381600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ftr" idx="7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8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7260339-CDF2-4975-A562-D77E5564D04E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9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0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1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F99620D-204F-4FDA-936B-2E066EC9FF7E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2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0"/>
          <p:cNvSpPr/>
          <p:nvPr/>
        </p:nvSpPr>
        <p:spPr>
          <a:xfrm>
            <a:off x="990720" y="88488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lang="en-US" sz="8000" b="0" strike="noStrike" cap="all" spc="-1">
                <a:solidFill>
                  <a:schemeClr val="dk1"/>
                </a:solidFill>
                <a:latin typeface="Arial Nova"/>
              </a:rPr>
              <a:t>“</a:t>
            </a:r>
            <a:endParaRPr lang="en-US" sz="80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12"/>
          <p:cNvSpPr/>
          <p:nvPr/>
        </p:nvSpPr>
        <p:spPr>
          <a:xfrm>
            <a:off x="10504800" y="292824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r" defTabSz="914400">
              <a:lnSpc>
                <a:spcPct val="100000"/>
              </a:lnSpc>
            </a:pPr>
            <a:r>
              <a:rPr lang="en-US" sz="8000" b="0" strike="noStrike" cap="all" spc="-1">
                <a:solidFill>
                  <a:schemeClr val="dk1"/>
                </a:solidFill>
                <a:latin typeface="Arial Nova"/>
              </a:rPr>
              <a:t>”</a:t>
            </a:r>
            <a:endParaRPr lang="en-US" sz="80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ftr" idx="13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Num" idx="14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F453CA1-3220-4D7C-BD54-C6921512490B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5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ftr" idx="16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17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DAA0669-42B7-4E9B-8680-5FDA142852A8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8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ftr" idx="19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20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A388BDB-A3D7-4ACA-9079-1E10675153A7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21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" descr="Slate-V2-HD-3colPhotoInset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897840" y="1818360"/>
            <a:ext cx="3339360" cy="1847160"/>
          </a:xfrm>
          <a:prstGeom prst="rect">
            <a:avLst/>
          </a:prstGeom>
          <a:ln w="0">
            <a:noFill/>
          </a:ln>
        </p:spPr>
      </p:pic>
      <p:pic>
        <p:nvPicPr>
          <p:cNvPr id="37" name="Picture 35" descr="Slate-V2-HD-3colPhotoInset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403880" y="1818360"/>
            <a:ext cx="3339360" cy="184716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36" descr="Slate-V2-HD-3colPhotoInset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936200" y="1818360"/>
            <a:ext cx="3339360" cy="184716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ftr" idx="22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3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C4C8091-F6D4-416B-846A-1ECB65E1884E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4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 idx="25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 idx="26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598CCCA-7314-4231-9488-BEED294B6ECC}" type="slidenum">
              <a:rPr lang="en-US" sz="1100" b="0" strike="noStrike" spc="-1">
                <a:solidFill>
                  <a:schemeClr val="dk1">
                    <a:lumMod val="95000"/>
                  </a:schemeClr>
                </a:solidFill>
                <a:latin typeface="Arial Nova"/>
              </a:rPr>
            </a:fld>
            <a:endParaRPr lang="en-US" sz="11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 idx="27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jpeg"/><Relationship Id="rId1" Type="http://schemas.openxmlformats.org/officeDocument/2006/relationships/hyperlink" Target="https://github.com/LucianoCSiqueira/pinkwa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5" descr="A picture containing large, sitting, white, numbers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0"/>
            <a:ext cx="12190680" cy="6857280"/>
          </a:xfrm>
          <a:prstGeom prst="rect">
            <a:avLst/>
          </a:prstGeom>
          <a:ln w="0">
            <a:noFill/>
          </a:ln>
        </p:spPr>
      </p:pic>
      <p:sp useBgFill="1">
        <p:nvSpPr>
          <p:cNvPr id="94" name="Freeform 5"/>
          <p:cNvSpPr/>
          <p:nvPr/>
        </p:nvSpPr>
        <p:spPr>
          <a:xfrm rot="5400000">
            <a:off x="7132680" y="1385280"/>
            <a:ext cx="4030560" cy="4099680"/>
          </a:xfrm>
          <a:custGeom>
            <a:avLst/>
            <a:gdLst>
              <a:gd name="textAreaLeft" fmla="*/ 0 w 4030560"/>
              <a:gd name="textAreaRight" fmla="*/ 4031280 w 4030560"/>
              <a:gd name="textAreaTop" fmla="*/ 0 h 4099680"/>
              <a:gd name="textAreaBottom" fmla="*/ 4100400 h 4099680"/>
            </a:gdLst>
            <a:ahLst/>
            <a:cxnLst/>
            <a:rect l="textAreaLeft" t="textAreaTop" r="textAreaRight" b="textAreaBottom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 w="0">
            <a:noFill/>
          </a:ln>
          <a:effectLst>
            <a:outerShdw blurRad="50760" dist="38160" dir="5400000" algn="tl" rotWithShape="0">
              <a:srgbClr val="000000">
                <a:alpha val="43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 Nova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90080" y="1828800"/>
            <a:ext cx="3484440" cy="15555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p>
            <a:pPr indent="0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0" strike="noStrike" spc="-1">
                <a:solidFill>
                  <a:schemeClr val="bg1"/>
                </a:solidFill>
                <a:latin typeface="Arial Nova Light"/>
              </a:rPr>
              <a:t>TCA</a:t>
            </a:r>
            <a:endParaRPr lang="en-US" sz="4000" b="0" strike="noStrike" spc="-1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7390080" y="3483000"/>
            <a:ext cx="3484440" cy="17010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 fontScale="96666"/>
          </a:bodyPr>
          <a:p>
            <a:pPr indent="0" defTabSz="457200">
              <a:lnSpc>
                <a:spcPct val="110000"/>
              </a:lnSpc>
              <a:spcBef>
                <a:spcPts val="46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5792BA"/>
                </a:solidFill>
                <a:latin typeface="Arial Nova"/>
              </a:rPr>
              <a:t>Bruno Rian Nunes de Souza</a:t>
            </a:r>
            <a:endParaRPr lang="en-US" sz="23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indent="0" defTabSz="457200">
              <a:lnSpc>
                <a:spcPct val="110000"/>
              </a:lnSpc>
              <a:spcBef>
                <a:spcPts val="46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5792BA"/>
                </a:solidFill>
                <a:latin typeface="Arial Nova"/>
              </a:rPr>
              <a:t>Luciano Cardoso Siqueira</a:t>
            </a:r>
            <a:endParaRPr lang="en-US" sz="23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013400" y="22860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rmAutofit/>
          </a:bodyPr>
          <a:p>
            <a:pPr indent="0" algn="ctr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600" b="0" strike="noStrike" spc="-1">
                <a:solidFill>
                  <a:schemeClr val="bg1"/>
                </a:solidFill>
                <a:latin typeface="Arial Nova Light"/>
              </a:rPr>
              <a:t>Gameplay de PinkWall</a:t>
            </a:r>
            <a:endParaRPr lang="pt-BR" sz="4600" b="0" strike="noStrike" spc="-1">
              <a:solidFill>
                <a:schemeClr val="bg1"/>
              </a:solidFill>
              <a:latin typeface="Arial Nova Light"/>
            </a:endParaRPr>
          </a:p>
        </p:txBody>
      </p:sp>
      <p:pic>
        <p:nvPicPr>
          <p:cNvPr id="124" name="media17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45680" y="1485360"/>
            <a:ext cx="7812720" cy="4394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A picture containing large, sitting, white, numbers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680" cy="6857280"/>
          </a:xfrm>
          <a:prstGeom prst="rect">
            <a:avLst/>
          </a:prstGeom>
          <a:ln w="0">
            <a:noFill/>
          </a:ln>
        </p:spPr>
      </p:pic>
      <p:sp useBgFill="1">
        <p:nvSpPr>
          <p:cNvPr id="126" name="Freeform 3"/>
          <p:cNvSpPr/>
          <p:nvPr/>
        </p:nvSpPr>
        <p:spPr>
          <a:xfrm rot="5400000">
            <a:off x="3921120" y="1385280"/>
            <a:ext cx="4030560" cy="4099680"/>
          </a:xfrm>
          <a:custGeom>
            <a:avLst/>
            <a:gdLst>
              <a:gd name="textAreaLeft" fmla="*/ 0 w 4030560"/>
              <a:gd name="textAreaRight" fmla="*/ 4031280 w 4030560"/>
              <a:gd name="textAreaTop" fmla="*/ 0 h 4099680"/>
              <a:gd name="textAreaBottom" fmla="*/ 4100400 h 4099680"/>
            </a:gdLst>
            <a:ahLst/>
            <a:cxnLst/>
            <a:rect l="textAreaLeft" t="textAreaTop" r="textAreaRight" b="textAreaBottom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 w="0">
            <a:noFill/>
          </a:ln>
          <a:effectLst>
            <a:outerShdw blurRad="50760" dist="38160" dir="5400000" algn="tl" rotWithShape="0">
              <a:srgbClr val="000000">
                <a:alpha val="43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 Nova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114800" y="1828800"/>
            <a:ext cx="3885840" cy="29714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p>
            <a:pPr indent="0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0" strike="noStrike" spc="-1">
                <a:solidFill>
                  <a:schemeClr val="bg1"/>
                </a:solidFill>
                <a:latin typeface="Arial Nova Light"/>
              </a:rPr>
              <a:t>Considerações finais e abertura para perguntas</a:t>
            </a:r>
            <a:endParaRPr lang="en-US" sz="4000" b="0" strike="noStrike" spc="-1">
              <a:solidFill>
                <a:schemeClr val="bg1"/>
              </a:solidFill>
              <a:latin typeface="Arial Nov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1600" y="22896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p>
            <a:pPr indent="0" algn="ctr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5400" b="0" strike="noStrike" spc="-1">
                <a:solidFill>
                  <a:schemeClr val="bg1"/>
                </a:solidFill>
                <a:latin typeface="Arial Nova Light"/>
              </a:rPr>
              <a:t>Desenvolvimento de Jogos para SNES em Java</a:t>
            </a:r>
            <a:endParaRPr lang="pt-BR" sz="5400" b="0" strike="noStrike" spc="-1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2514600"/>
            <a:ext cx="624816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lnSpc>
                <a:spcPct val="110000"/>
              </a:lnSpc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300" b="0" strike="noStrike" spc="-1">
                <a:solidFill>
                  <a:schemeClr val="bg1"/>
                </a:solidFill>
                <a:latin typeface="Arial Nova"/>
              </a:rPr>
              <a:t>Game Engine (JavaSNES framework)</a:t>
            </a:r>
            <a:endParaRPr lang="en-US" sz="23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431800" indent="-323850">
              <a:lnSpc>
                <a:spcPct val="110000"/>
              </a:lnSpc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300" b="0" strike="noStrike" spc="-1">
                <a:solidFill>
                  <a:schemeClr val="bg1"/>
                </a:solidFill>
                <a:latin typeface="Arial Nova"/>
              </a:rPr>
              <a:t>O Jogo Pink Wall</a:t>
            </a:r>
            <a:endParaRPr lang="en-US" sz="23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431800" indent="-323850">
              <a:lnSpc>
                <a:spcPct val="110000"/>
              </a:lnSpc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300" b="0" strike="noStrike" spc="-1">
                <a:solidFill>
                  <a:schemeClr val="bg1"/>
                </a:solidFill>
                <a:latin typeface="Arial Nova"/>
              </a:rPr>
              <a:t>Exemplos e Documentação</a:t>
            </a:r>
            <a:endParaRPr lang="en-US" sz="2300" b="0" strike="noStrike" spc="-1">
              <a:solidFill>
                <a:schemeClr val="bg1"/>
              </a:solidFill>
              <a:latin typeface="Arial Nova"/>
            </a:endParaRPr>
          </a:p>
        </p:txBody>
      </p:sp>
      <p:pic>
        <p:nvPicPr>
          <p:cNvPr id="99" name="Imagem 98"/>
          <p:cNvPicPr/>
          <p:nvPr/>
        </p:nvPicPr>
        <p:blipFill>
          <a:blip r:embed="rId1"/>
          <a:stretch>
            <a:fillRect/>
          </a:stretch>
        </p:blipFill>
        <p:spPr>
          <a:xfrm rot="21586200">
            <a:off x="5949720" y="3355920"/>
            <a:ext cx="5698080" cy="309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5" descr="A picture containing large, sitting, white, numbers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680" cy="6857280"/>
          </a:xfrm>
          <a:prstGeom prst="rect">
            <a:avLst/>
          </a:prstGeom>
          <a:ln w="0">
            <a:noFill/>
          </a:ln>
        </p:spPr>
      </p:pic>
      <p:sp useBgFill="1">
        <p:nvSpPr>
          <p:cNvPr id="101" name="Freeform 5"/>
          <p:cNvSpPr/>
          <p:nvPr/>
        </p:nvSpPr>
        <p:spPr>
          <a:xfrm rot="5400000">
            <a:off x="7132680" y="1385280"/>
            <a:ext cx="4030560" cy="4099680"/>
          </a:xfrm>
          <a:custGeom>
            <a:avLst/>
            <a:gdLst>
              <a:gd name="textAreaLeft" fmla="*/ 0 w 4030560"/>
              <a:gd name="textAreaRight" fmla="*/ 4031280 w 4030560"/>
              <a:gd name="textAreaTop" fmla="*/ 0 h 4099680"/>
              <a:gd name="textAreaBottom" fmla="*/ 4100400 h 4099680"/>
            </a:gdLst>
            <a:ahLst/>
            <a:cxnLst/>
            <a:rect l="textAreaLeft" t="textAreaTop" r="textAreaRight" b="textAreaBottom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 w="0">
            <a:noFill/>
          </a:ln>
          <a:effectLst>
            <a:outerShdw blurRad="50760" dist="38160" dir="5400000" algn="tl" rotWithShape="0">
              <a:srgbClr val="000000">
                <a:alpha val="43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 Nova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543800" y="1715040"/>
            <a:ext cx="3200040" cy="10278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 fontScale="77777"/>
          </a:bodyPr>
          <a:p>
            <a:pPr indent="0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0" strike="noStrike" spc="-1">
                <a:solidFill>
                  <a:schemeClr val="bg1"/>
                </a:solidFill>
                <a:latin typeface="Arial Nova Light"/>
              </a:rPr>
              <a:t>Por que o Super Nintendo?</a:t>
            </a:r>
            <a:endParaRPr lang="en-US" sz="4000" b="0" strike="noStrike" spc="-1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7404840" y="2892960"/>
            <a:ext cx="3484440" cy="2543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p>
            <a:pPr indent="0" algn="ctr" defTabSz="457200">
              <a:lnSpc>
                <a:spcPct val="110000"/>
              </a:lnSpc>
              <a:spcBef>
                <a:spcPts val="64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rgbClr val="5792BA"/>
                </a:solidFill>
                <a:latin typeface="Arial Nova"/>
              </a:rPr>
              <a:t>VANTAGENS</a:t>
            </a: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indent="0" algn="ctr" defTabSz="457200">
              <a:lnSpc>
                <a:spcPct val="110000"/>
              </a:lnSpc>
              <a:spcBef>
                <a:spcPts val="64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rgbClr val="5792BA"/>
                </a:solidFill>
                <a:latin typeface="Arial Nova"/>
              </a:rPr>
              <a:t>X</a:t>
            </a: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indent="0" algn="ctr" defTabSz="457200">
              <a:lnSpc>
                <a:spcPct val="110000"/>
              </a:lnSpc>
              <a:spcBef>
                <a:spcPts val="64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rgbClr val="5792BA"/>
                </a:solidFill>
                <a:latin typeface="Arial Nova"/>
              </a:rPr>
              <a:t>DESVANTAGENS</a:t>
            </a: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61640" y="228600"/>
            <a:ext cx="9439200" cy="91368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Autofit/>
          </a:bodyPr>
          <a:p>
            <a:pPr indent="0" algn="ctr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5400" b="0" strike="noStrike" spc="-1">
                <a:solidFill>
                  <a:schemeClr val="bg1"/>
                </a:solidFill>
                <a:latin typeface="Arial Nova Light"/>
              </a:rPr>
              <a:t>Exemplos de jogos do SNES</a:t>
            </a:r>
            <a:endParaRPr lang="pt-BR" sz="5400" b="0" strike="noStrike" spc="-1">
              <a:solidFill>
                <a:schemeClr val="bg1"/>
              </a:solidFill>
              <a:latin typeface="Arial Nova Light"/>
            </a:endParaRPr>
          </a:p>
        </p:txBody>
      </p:sp>
      <p:pic>
        <p:nvPicPr>
          <p:cNvPr id="105" name="Imagem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742680" y="1716120"/>
            <a:ext cx="3143520" cy="2737800"/>
          </a:xfrm>
          <a:prstGeom prst="rect">
            <a:avLst/>
          </a:prstGeom>
          <a:ln w="0">
            <a:noFill/>
          </a:ln>
        </p:spPr>
      </p:pic>
      <p:pic>
        <p:nvPicPr>
          <p:cNvPr id="106" name="Imagem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4343400" y="3429000"/>
            <a:ext cx="3200400" cy="2800080"/>
          </a:xfrm>
          <a:prstGeom prst="rect">
            <a:avLst/>
          </a:prstGeom>
          <a:ln w="0">
            <a:noFill/>
          </a:ln>
        </p:spPr>
      </p:pic>
      <p:pic>
        <p:nvPicPr>
          <p:cNvPr id="107" name="Imagem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1828800"/>
            <a:ext cx="3904560" cy="2743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rmAutofit fontScale="93333"/>
          </a:bodyPr>
          <a:p>
            <a:pPr indent="0" algn="ctr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600" b="0" strike="noStrike" spc="-1">
                <a:solidFill>
                  <a:schemeClr val="bg1"/>
                </a:solidFill>
                <a:latin typeface="Arial Nova Light"/>
              </a:rPr>
              <a:t>PvSnesLib: o pioneirismo no Homebrew de SNES</a:t>
            </a:r>
            <a:endParaRPr lang="pt-BR" sz="4600" b="0" strike="noStrike" spc="-1">
              <a:solidFill>
                <a:schemeClr val="bg1"/>
              </a:solidFill>
              <a:latin typeface="Arial Nova Light"/>
            </a:endParaRPr>
          </a:p>
        </p:txBody>
      </p:sp>
      <p:pic>
        <p:nvPicPr>
          <p:cNvPr id="109" name="Imagem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3050640"/>
            <a:ext cx="5678280" cy="1064160"/>
          </a:xfrm>
          <a:prstGeom prst="rect">
            <a:avLst/>
          </a:prstGeom>
          <a:ln w="0">
            <a:noFill/>
          </a:ln>
        </p:spPr>
      </p:pic>
      <p:sp>
        <p:nvSpPr>
          <p:cNvPr id="110" name="Stone"/>
          <p:cNvSpPr txBox="1"/>
          <p:nvPr/>
        </p:nvSpPr>
        <p:spPr>
          <a:xfrm>
            <a:off x="7772400" y="2514600"/>
            <a:ext cx="2743200" cy="2732760"/>
          </a:xfrm>
          <a:prstGeom prst="rect">
            <a:avLst/>
          </a:prstGeom>
        </p:spPr>
        <p:txBody>
          <a:bodyPr wrap="none" lIns="94680" tIns="51480" rIns="94680" bIns="5148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lang="en-US" sz="2400" b="1" strike="noStrike" spc="-1">
                <a:ln w="19080">
                  <a:noFill/>
                </a:ln>
                <a:blipFill rotWithShape="0">
                  <a:blip r:embed="rId3"/>
                  <a:srcRect/>
                  <a:tile tx="0" ty="0" sx="100000" sy="100000" algn="ctr"/>
                </a:blipFill>
                <a:latin typeface="Source Code Pro"/>
                <a:ea typeface="MS Gothic" panose="020B0609070205080204" charset="-128"/>
              </a:rPr>
              <a:t>C</a:t>
            </a:r>
            <a:endParaRPr lang="en-US" sz="2400" b="1" strike="noStrike" spc="-1">
              <a:ln w="19080">
                <a:noFill/>
              </a:ln>
              <a:blipFill rotWithShape="0">
                <a:blip r:embed="rId3"/>
                <a:srcRect/>
                <a:tile tx="0" ty="0" sx="100000" sy="100000" algn="ctr"/>
              </a:blipFill>
              <a:latin typeface="Source Code Pro"/>
              <a:ea typeface="MS Gothic" panose="020B060907020508020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rmAutofit fontScale="89999"/>
          </a:bodyPr>
          <a:p>
            <a:pPr indent="0" algn="ctr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600" b="0" strike="noStrike" spc="-1">
                <a:solidFill>
                  <a:schemeClr val="bg1"/>
                </a:solidFill>
                <a:latin typeface="Arial Nova Light"/>
              </a:rPr>
              <a:t>SNES-IDE: ambiente de desenvolvimento com ferramentas úteis de usar no SNES</a:t>
            </a:r>
            <a:endParaRPr lang="pt-BR" sz="4600" b="0" strike="noStrike" spc="-1">
              <a:solidFill>
                <a:schemeClr val="bg1"/>
              </a:solidFill>
              <a:latin typeface="Arial Nova Light"/>
            </a:endParaRPr>
          </a:p>
        </p:txBody>
      </p:sp>
      <p:pic>
        <p:nvPicPr>
          <p:cNvPr id="112" name="Imagem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4343400" y="2514600"/>
            <a:ext cx="2971800" cy="2971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11201040" cy="1256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ctr">
            <a:normAutofit/>
          </a:bodyPr>
          <a:p>
            <a:pPr indent="0" algn="ctr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600" b="0" strike="noStrike" spc="-1">
                <a:solidFill>
                  <a:schemeClr val="bg1"/>
                </a:solidFill>
                <a:latin typeface="Arial Nova Light"/>
              </a:rPr>
              <a:t>JavaSNES Framework – O motor do jogo</a:t>
            </a:r>
            <a:endParaRPr lang="pt-BR" sz="4600" b="0" strike="noStrike" spc="-1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85800" y="2286000"/>
            <a:ext cx="4800240" cy="36572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Autofit/>
          </a:bodyPr>
          <a:p>
            <a:pPr marL="342900" indent="-306070" defTabSz="457200">
              <a:lnSpc>
                <a:spcPct val="110000"/>
              </a:lnSpc>
              <a:spcBef>
                <a:spcPts val="46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panose="05020102010507070707" charset="2"/>
              <a:buChar char=""/>
            </a:pPr>
            <a:r>
              <a:rPr lang="en-US" sz="1600" b="0" strike="noStrike" spc="-1">
                <a:solidFill>
                  <a:schemeClr val="bg1"/>
                </a:solidFill>
                <a:latin typeface="Arial Nova"/>
              </a:rPr>
              <a:t>SnesInstruction (Abstrato).</a:t>
            </a:r>
            <a:endParaRPr lang="en-US" sz="16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342900" indent="-306070" defTabSz="457200">
              <a:lnSpc>
                <a:spcPct val="110000"/>
              </a:lnSpc>
              <a:spcBef>
                <a:spcPts val="46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panose="05020102010507070707" charset="2"/>
              <a:buChar char=""/>
            </a:pPr>
            <a:r>
              <a:rPr lang="en-US" sz="1600" b="0" strike="noStrike" spc="-1">
                <a:solidFill>
                  <a:schemeClr val="bg1"/>
                </a:solidFill>
                <a:latin typeface="Arial Nova"/>
              </a:rPr>
              <a:t>Variações de SnesInstruction para variaveis, if-else, loops e operadores (SnesFor, OperatorAnd, SnesIf e OperatorAdd são alguns exemplos).</a:t>
            </a:r>
            <a:endParaRPr lang="en-US" sz="16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342900" indent="-306070" defTabSz="457200">
              <a:lnSpc>
                <a:spcPct val="110000"/>
              </a:lnSpc>
              <a:spcBef>
                <a:spcPts val="46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panose="05020102010507070707" charset="2"/>
              <a:buChar char=""/>
            </a:pPr>
            <a:r>
              <a:rPr lang="en-US" sz="1600" b="0" strike="noStrike" spc="-1">
                <a:solidFill>
                  <a:schemeClr val="bg1"/>
                </a:solidFill>
                <a:latin typeface="Arial Nova"/>
              </a:rPr>
              <a:t>SnesProcess e Processor.</a:t>
            </a:r>
            <a:endParaRPr lang="en-US" sz="16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342900" indent="-306070" defTabSz="457200">
              <a:lnSpc>
                <a:spcPct val="110000"/>
              </a:lnSpc>
              <a:spcBef>
                <a:spcPts val="46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panose="05020102010507070707" charset="2"/>
              <a:buChar char=""/>
            </a:pPr>
            <a:r>
              <a:rPr lang="en-US" sz="1600" b="0" strike="noStrike" spc="-1">
                <a:solidFill>
                  <a:schemeClr val="bg1"/>
                </a:solidFill>
                <a:latin typeface="Arial Nova"/>
              </a:rPr>
              <a:t>AppData e Data, Boot e SnesBootCommand, Make, Make.MakeRule e MemoryMapping.</a:t>
            </a:r>
            <a:endParaRPr lang="en-US" sz="16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342900" indent="-306070" defTabSz="457200">
              <a:lnSpc>
                <a:spcPct val="110000"/>
              </a:lnSpc>
              <a:spcBef>
                <a:spcPts val="46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panose="05020102010507070707" charset="2"/>
              <a:buChar char=""/>
            </a:pPr>
            <a:r>
              <a:rPr lang="en-US" sz="1600" b="0" strike="noStrike" spc="-1">
                <a:solidFill>
                  <a:schemeClr val="bg1"/>
                </a:solidFill>
                <a:latin typeface="Arial Nova"/>
              </a:rPr>
              <a:t>App.Builder e uso de classe Config para organização. </a:t>
            </a:r>
            <a:endParaRPr lang="en-US" sz="1600" b="0" strike="noStrike" spc="-1">
              <a:solidFill>
                <a:schemeClr val="bg1"/>
              </a:solidFill>
              <a:latin typeface="Arial Nova"/>
            </a:endParaRPr>
          </a:p>
        </p:txBody>
      </p:sp>
      <p:pic>
        <p:nvPicPr>
          <p:cNvPr id="115" name="Imagem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6511320" y="2057400"/>
            <a:ext cx="4918680" cy="2971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A picture containing large, sitting, white, numbers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680" cy="6857280"/>
          </a:xfrm>
          <a:prstGeom prst="rect">
            <a:avLst/>
          </a:prstGeom>
          <a:ln w="0">
            <a:noFill/>
          </a:ln>
        </p:spPr>
      </p:pic>
      <p:sp useBgFill="1">
        <p:nvSpPr>
          <p:cNvPr id="117" name="Freeform 2"/>
          <p:cNvSpPr/>
          <p:nvPr/>
        </p:nvSpPr>
        <p:spPr>
          <a:xfrm rot="5400000">
            <a:off x="7132680" y="1385280"/>
            <a:ext cx="4030560" cy="4099680"/>
          </a:xfrm>
          <a:custGeom>
            <a:avLst/>
            <a:gdLst>
              <a:gd name="textAreaLeft" fmla="*/ 0 w 4030560"/>
              <a:gd name="textAreaRight" fmla="*/ 4031280 w 4030560"/>
              <a:gd name="textAreaTop" fmla="*/ 0 h 4099680"/>
              <a:gd name="textAreaBottom" fmla="*/ 4100400 h 4099680"/>
            </a:gdLst>
            <a:ahLst/>
            <a:cxnLst/>
            <a:rect l="textAreaLeft" t="textAreaTop" r="textAreaRight" b="textAreaBottom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 w="0">
            <a:noFill/>
          </a:ln>
          <a:effectLst>
            <a:outerShdw blurRad="50760" dist="38160" dir="5400000" algn="tl" rotWithShape="0">
              <a:srgbClr val="000000">
                <a:alpha val="43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0" anchor="t">
            <a:noAutofit/>
          </a:bodyPr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 Nova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543800" y="1715040"/>
            <a:ext cx="3200040" cy="10278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p>
            <a:pPr indent="0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0" strike="noStrike" spc="-1">
                <a:solidFill>
                  <a:schemeClr val="bg1"/>
                </a:solidFill>
                <a:latin typeface="Arial Nova Light"/>
              </a:rPr>
              <a:t>Pink Wall</a:t>
            </a:r>
            <a:endParaRPr lang="en-US" sz="4000" b="0" strike="noStrike" spc="-1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7404840" y="2892960"/>
            <a:ext cx="3484440" cy="254376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t">
            <a:normAutofit/>
          </a:bodyPr>
          <a:p>
            <a:pPr indent="0" algn="ctr" defTabSz="457200">
              <a:lnSpc>
                <a:spcPct val="110000"/>
              </a:lnSpc>
              <a:spcBef>
                <a:spcPts val="64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rgbClr val="5792BA"/>
                </a:solidFill>
                <a:latin typeface="Arial Nova"/>
              </a:rPr>
              <a:t>Jogabilidade</a:t>
            </a: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indent="0" algn="ctr" defTabSz="457200">
              <a:lnSpc>
                <a:spcPct val="110000"/>
              </a:lnSpc>
              <a:spcBef>
                <a:spcPts val="64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rgbClr val="5792BA"/>
                </a:solidFill>
                <a:latin typeface="Arial Nova"/>
              </a:rPr>
              <a:t>e</a:t>
            </a: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  <a:p>
            <a:pPr indent="0" algn="ctr" defTabSz="457200">
              <a:lnSpc>
                <a:spcPct val="110000"/>
              </a:lnSpc>
              <a:spcBef>
                <a:spcPts val="640"/>
              </a:spcBef>
              <a:spcAft>
                <a:spcPts val="600"/>
              </a:spcAft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rgbClr val="5792BA"/>
                </a:solidFill>
                <a:latin typeface="Arial Nova"/>
              </a:rPr>
              <a:t>Motivação</a:t>
            </a:r>
            <a:endParaRPr lang="en-US" sz="3200" b="0" strike="noStrike" spc="-1">
              <a:solidFill>
                <a:srgbClr val="FFFFFF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39760" y="457200"/>
            <a:ext cx="8675280" cy="91404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91440" tIns="45720" rIns="91440" bIns="45720" anchor="b">
            <a:normAutofit/>
          </a:bodyPr>
          <a:p>
            <a:pPr marL="571500" indent="0" defTabSz="457200">
              <a:lnSpc>
                <a:spcPct val="90000"/>
              </a:lnSpc>
              <a:buNone/>
              <a:tabLst>
                <a:tab pos="0" algn="l"/>
              </a:tabLst>
            </a:pPr>
            <a:r>
              <a:rPr lang="pt-BR" sz="4000" b="0" strike="noStrike" spc="-1">
                <a:solidFill>
                  <a:schemeClr val="bg1"/>
                </a:solidFill>
                <a:latin typeface="Arial Nova Light"/>
              </a:rPr>
              <a:t>Como jogar o PinkWall</a:t>
            </a:r>
            <a:endParaRPr lang="pt-BR" sz="4000" b="0" strike="noStrike" spc="-1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59800" y="1613880"/>
            <a:ext cx="4907880" cy="4064400"/>
          </a:xfrm>
          <a:prstGeom prst="rect">
            <a:avLst/>
          </a:prstGeom>
          <a:noFill/>
          <a:ln w="0">
            <a:noFill/>
          </a:ln>
          <a:effectLst>
            <a:outerShdw blurRad="25560" rotWithShape="0">
              <a:srgbClr val="000000">
                <a:alpha val="46000"/>
              </a:srgbClr>
            </a:outerShdw>
          </a:effectLst>
        </p:spPr>
        <p:txBody>
          <a:bodyPr lIns="0" tIns="0" rIns="0" bIns="0" anchor="t">
            <a:normAutofit fontScale="96666" lnSpcReduction="10000"/>
          </a:bodyPr>
          <a:p>
            <a:pPr marL="431800" indent="-323850">
              <a:lnSpc>
                <a:spcPct val="110000"/>
              </a:lnSpc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chemeClr val="bg1"/>
                </a:solidFill>
                <a:latin typeface="Arial Nova"/>
              </a:rPr>
              <a:t>Baixe a ROM(.sfc) o PinkWall da última versão no repositório: </a:t>
            </a:r>
            <a:r>
              <a:rPr lang="en-US" sz="1400" b="0" u="sng" strike="noStrike" spc="-1">
                <a:solidFill>
                  <a:schemeClr val="bg1"/>
                </a:solidFill>
                <a:uFillTx/>
                <a:latin typeface="Arial Nova"/>
                <a:hlinkClick r:id="rId1"/>
              </a:rPr>
              <a:t>https://github.com/LucianoCSiqueira/pinkwall</a:t>
            </a:r>
            <a:endParaRPr lang="en-US" sz="14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431800" indent="-323850">
              <a:lnSpc>
                <a:spcPct val="110000"/>
              </a:lnSpc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chemeClr val="bg1"/>
                </a:solidFill>
                <a:latin typeface="Arial Nova"/>
              </a:rPr>
              <a:t>Baixe um Emulador de SNES para seu Hardware, por exemplo Snes9x que tem ports para PS2, PS3, PC e dispositivos móveis.</a:t>
            </a:r>
            <a:endParaRPr lang="en-US" sz="14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431800" indent="-323850">
              <a:lnSpc>
                <a:spcPct val="110000"/>
              </a:lnSpc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chemeClr val="bg1"/>
                </a:solidFill>
                <a:latin typeface="Arial Nova"/>
              </a:rPr>
              <a:t>Abra a ROM usando o seu emulador e comece a jogar.</a:t>
            </a:r>
            <a:endParaRPr lang="en-US" sz="14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431800" indent="-323850">
              <a:lnSpc>
                <a:spcPct val="110000"/>
              </a:lnSpc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chemeClr val="bg1"/>
                </a:solidFill>
                <a:latin typeface="Arial Nova"/>
              </a:rPr>
              <a:t>Pressione Start para começar o jogo.</a:t>
            </a:r>
            <a:endParaRPr lang="en-US" sz="14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431800" indent="-323850">
              <a:lnSpc>
                <a:spcPct val="110000"/>
              </a:lnSpc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chemeClr val="bg1"/>
                </a:solidFill>
                <a:latin typeface="Arial Nova"/>
              </a:rPr>
              <a:t>Movimente o Bip, o Pink, para os lados para coletar os tijolos, não deixe-os cair no chão, se não você irá perder a fase, e o muro ficará mais alto.</a:t>
            </a:r>
            <a:endParaRPr lang="en-US" sz="14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marL="431800" indent="-323850">
              <a:lnSpc>
                <a:spcPct val="110000"/>
              </a:lnSpc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chemeClr val="bg1"/>
                </a:solidFill>
                <a:latin typeface="Arial Nova"/>
              </a:rPr>
              <a:t>Se você perder suas vidas, o muro ficará tão alto que você não conseguirá sair, e irá para a tela de game over, pressione start para voltar à tela inicial.</a:t>
            </a:r>
            <a:endParaRPr lang="en-US" sz="1400" b="0" strike="noStrike" spc="-1">
              <a:solidFill>
                <a:schemeClr val="bg1"/>
              </a:solidFill>
              <a:latin typeface="Arial Nova"/>
            </a:endParaRPr>
          </a:p>
        </p:txBody>
      </p:sp>
      <p:pic>
        <p:nvPicPr>
          <p:cNvPr id="122" name="Imagem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6244200" y="2188080"/>
            <a:ext cx="5185800" cy="329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rcRect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{7B7CB0F2-C19F-4EBE-9D03-18F1140F41A8}TF44c8ba04-08d0-4be5-99b0-3ee2a8f0f11401c8fd43_win32-463ac1ec4738</Template>
  <TotalTime>0</TotalTime>
  <Words>1442</Words>
  <Application>WPS Presentation</Application>
  <PresentationFormat/>
  <Paragraphs>52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11</vt:i4>
      </vt:variant>
    </vt:vector>
  </HeadingPairs>
  <TitlesOfParts>
    <vt:vector size="43" baseType="lpstr">
      <vt:lpstr>Arial</vt:lpstr>
      <vt:lpstr>SimSun</vt:lpstr>
      <vt:lpstr>Wingdings</vt:lpstr>
      <vt:lpstr>Arial</vt:lpstr>
      <vt:lpstr>Symbol</vt:lpstr>
      <vt:lpstr>Times New Roman</vt:lpstr>
      <vt:lpstr>Arial Nova</vt:lpstr>
      <vt:lpstr>Arial Nova Light</vt:lpstr>
      <vt:lpstr>Source Code Pro</vt:lpstr>
      <vt:lpstr>MS Gothic</vt:lpstr>
      <vt:lpstr>Wingdings 2</vt:lpstr>
      <vt:lpstr>Microsoft YaHei</vt:lpstr>
      <vt:lpstr>Arial Unicode MS</vt:lpstr>
      <vt:lpstr>Calibri</vt:lpstr>
      <vt:lpstr>AMGDT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SlateVTI</vt:lpstr>
      <vt:lpstr>TCA</vt:lpstr>
      <vt:lpstr>Desenvolvimento de Jogos para SNES em Java</vt:lpstr>
      <vt:lpstr>Por que o Super Nintendo?</vt:lpstr>
      <vt:lpstr>Exemplos de jogos do SNES</vt:lpstr>
      <vt:lpstr>PvSnesLib: o pioneirismo no Homebrew de SNES</vt:lpstr>
      <vt:lpstr>SNES-IDE: ambiente de desenvolvimento com ferramentas úteis de usar no SNES</vt:lpstr>
      <vt:lpstr>JavaSNES Framework – O motor do jogo</vt:lpstr>
      <vt:lpstr>Pink Wall</vt:lpstr>
      <vt:lpstr>Como jogar o PinkWall</vt:lpstr>
      <vt:lpstr>Gameplay de PinkWall</vt:lpstr>
      <vt:lpstr>Considerações finais e abertura para perguntas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Kelly</dc:creator>
  <cp:lastModifiedBy>User</cp:lastModifiedBy>
  <cp:revision>35</cp:revision>
  <dcterms:created xsi:type="dcterms:W3CDTF">2025-11-22T16:33:00Z</dcterms:created>
  <dcterms:modified xsi:type="dcterms:W3CDTF">2025-11-25T05:02:11Z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  <property fmtid="{D5CDD505-2E9C-101B-9397-08002B2CF9AE}" pid="5" name="ICV">
    <vt:lpwstr>5786CEF921594116A8D4CD172B5B360D_13</vt:lpwstr>
  </property>
  <property fmtid="{D5CDD505-2E9C-101B-9397-08002B2CF9AE}" pid="6" name="KSOProductBuildVer">
    <vt:lpwstr>1046-12.2.0.23155</vt:lpwstr>
  </property>
</Properties>
</file>